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7"/>
  </p:notesMasterIdLst>
  <p:sldIdLst>
    <p:sldId id="258" r:id="rId2"/>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8"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Oswald" panose="020B0604020202020204" charset="0"/>
      <p:regular r:id="rId22"/>
      <p:bold r:id="rId23"/>
    </p:embeddedFont>
    <p:embeddedFont>
      <p:font typeface="Tinos"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BA7BE4-D755-4196-8D99-D13D68624504}">
  <a:tblStyle styleId="{73BA7BE4-D755-4196-8D99-D13D6862450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672713" y="333900"/>
            <a:ext cx="7798575" cy="4809601"/>
          </a:xfrm>
          <a:prstGeom prst="rect">
            <a:avLst/>
          </a:prstGeom>
          <a:noFill/>
          <a:ln>
            <a:noFill/>
          </a:ln>
        </p:spPr>
      </p:pic>
      <p:sp>
        <p:nvSpPr>
          <p:cNvPr id="11" name="Google Shape;11;p2"/>
          <p:cNvSpPr txBox="1">
            <a:spLocks noGrp="1"/>
          </p:cNvSpPr>
          <p:nvPr>
            <p:ph type="ctrTitle"/>
          </p:nvPr>
        </p:nvSpPr>
        <p:spPr>
          <a:xfrm>
            <a:off x="1912650" y="1915625"/>
            <a:ext cx="5469600" cy="11598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losed book">
  <p:cSld name="BLANK_1_1">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672713" y="333900"/>
            <a:ext cx="7798575" cy="4809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1912025" y="2116750"/>
            <a:ext cx="580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912025" y="3144851"/>
            <a:ext cx="580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1800" i="1">
                <a:solidFill>
                  <a:srgbClr val="666666"/>
                </a:solidFill>
              </a:defRPr>
            </a:lvl1pPr>
            <a:lvl2pPr lvl="1" rtl="0">
              <a:spcBef>
                <a:spcPts val="0"/>
              </a:spcBef>
              <a:spcAft>
                <a:spcPts val="0"/>
              </a:spcAft>
              <a:buClr>
                <a:srgbClr val="666666"/>
              </a:buClr>
              <a:buSzPts val="1800"/>
              <a:buNone/>
              <a:defRPr sz="1800" i="1">
                <a:solidFill>
                  <a:srgbClr val="666666"/>
                </a:solidFill>
              </a:defRPr>
            </a:lvl2pPr>
            <a:lvl3pPr lvl="2" rtl="0">
              <a:spcBef>
                <a:spcPts val="0"/>
              </a:spcBef>
              <a:spcAft>
                <a:spcPts val="0"/>
              </a:spcAft>
              <a:buClr>
                <a:srgbClr val="666666"/>
              </a:buClr>
              <a:buSzPts val="1800"/>
              <a:buNone/>
              <a:defRPr sz="18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endParaRPr/>
          </a:p>
        </p:txBody>
      </p:sp>
      <p:sp>
        <p:nvSpPr>
          <p:cNvPr id="16" name="Google Shape;16;p3"/>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4"/>
          <p:cNvSpPr txBox="1">
            <a:spLocks noGrp="1"/>
          </p:cNvSpPr>
          <p:nvPr>
            <p:ph type="body" idx="1"/>
          </p:nvPr>
        </p:nvSpPr>
        <p:spPr>
          <a:xfrm>
            <a:off x="1809500" y="1476000"/>
            <a:ext cx="6128100" cy="8199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b="1" i="1"/>
            </a:lvl1pPr>
            <a:lvl2pPr marL="914400" lvl="1" indent="-381000" rtl="0">
              <a:spcBef>
                <a:spcPts val="0"/>
              </a:spcBef>
              <a:spcAft>
                <a:spcPts val="0"/>
              </a:spcAft>
              <a:buSzPts val="2400"/>
              <a:buChar char="◆"/>
              <a:defRPr b="1" i="1"/>
            </a:lvl2pPr>
            <a:lvl3pPr marL="1371600" lvl="2" indent="-381000" rtl="0">
              <a:spcBef>
                <a:spcPts val="0"/>
              </a:spcBef>
              <a:spcAft>
                <a:spcPts val="0"/>
              </a:spcAft>
              <a:buSzPts val="2400"/>
              <a:buChar char="◇"/>
              <a:defRPr b="1" i="1"/>
            </a:lvl3pPr>
            <a:lvl4pPr marL="1828800" lvl="3" indent="-342900" rtl="0">
              <a:spcBef>
                <a:spcPts val="0"/>
              </a:spcBef>
              <a:spcAft>
                <a:spcPts val="0"/>
              </a:spcAft>
              <a:buSzPts val="1800"/>
              <a:buChar char="⬥"/>
              <a:defRPr b="1" i="1"/>
            </a:lvl4pPr>
            <a:lvl5pPr marL="2286000" lvl="4" indent="-342900" rtl="0">
              <a:spcBef>
                <a:spcPts val="0"/>
              </a:spcBef>
              <a:spcAft>
                <a:spcPts val="0"/>
              </a:spcAft>
              <a:buSzPts val="1800"/>
              <a:buChar char="⬦"/>
              <a:defRPr b="1" i="1"/>
            </a:lvl5pPr>
            <a:lvl6pPr marL="2743200" lvl="5" indent="-342900" rtl="0">
              <a:spcBef>
                <a:spcPts val="0"/>
              </a:spcBef>
              <a:spcAft>
                <a:spcPts val="0"/>
              </a:spcAft>
              <a:buSzPts val="1800"/>
              <a:buChar char="⬦"/>
              <a:defRPr b="1" i="1"/>
            </a:lvl6pPr>
            <a:lvl7pPr marL="3200400" lvl="6" indent="-342900" rtl="0">
              <a:spcBef>
                <a:spcPts val="0"/>
              </a:spcBef>
              <a:spcAft>
                <a:spcPts val="0"/>
              </a:spcAft>
              <a:buSzPts val="1800"/>
              <a:buChar char="⬦"/>
              <a:defRPr b="1" i="1"/>
            </a:lvl7pPr>
            <a:lvl8pPr marL="3657600" lvl="7" indent="-342900" rtl="0">
              <a:spcBef>
                <a:spcPts val="0"/>
              </a:spcBef>
              <a:spcAft>
                <a:spcPts val="0"/>
              </a:spcAft>
              <a:buSzPts val="1800"/>
              <a:buChar char="⬦"/>
              <a:defRPr b="1" i="1"/>
            </a:lvl8pPr>
            <a:lvl9pPr marL="4114800" lvl="8" indent="-342900">
              <a:spcBef>
                <a:spcPts val="0"/>
              </a:spcBef>
              <a:spcAft>
                <a:spcPts val="0"/>
              </a:spcAft>
              <a:buSzPts val="1800"/>
              <a:buChar char="⬦"/>
              <a:defRPr b="1" i="1"/>
            </a:lvl9pPr>
          </a:lstStyle>
          <a:p>
            <a:endParaRPr/>
          </a:p>
        </p:txBody>
      </p:sp>
      <p:sp>
        <p:nvSpPr>
          <p:cNvPr id="20" name="Google Shape;20;p4"/>
          <p:cNvSpPr txBox="1"/>
          <p:nvPr/>
        </p:nvSpPr>
        <p:spPr>
          <a:xfrm>
            <a:off x="1705475" y="975394"/>
            <a:ext cx="1957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b="1">
                <a:solidFill>
                  <a:srgbClr val="25212A"/>
                </a:solidFill>
                <a:latin typeface="Oswald"/>
                <a:ea typeface="Oswald"/>
                <a:cs typeface="Oswald"/>
                <a:sym typeface="Oswald"/>
              </a:rPr>
              <a:t>“</a:t>
            </a:r>
            <a:endParaRPr sz="96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5" name="Google Shape;25;p5"/>
          <p:cNvSpPr txBox="1">
            <a:spLocks noGrp="1"/>
          </p:cNvSpPr>
          <p:nvPr>
            <p:ph type="body" idx="1"/>
          </p:nvPr>
        </p:nvSpPr>
        <p:spPr>
          <a:xfrm>
            <a:off x="1556175" y="1378821"/>
            <a:ext cx="6616800" cy="30423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26" name="Google Shape;26;p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7" name="Google Shape;27;p5"/>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1" name="Google Shape;31;p6"/>
          <p:cNvSpPr txBox="1">
            <a:spLocks noGrp="1"/>
          </p:cNvSpPr>
          <p:nvPr>
            <p:ph type="body" idx="1"/>
          </p:nvPr>
        </p:nvSpPr>
        <p:spPr>
          <a:xfrm>
            <a:off x="1556175"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 name="Google Shape;32;p6"/>
          <p:cNvSpPr txBox="1">
            <a:spLocks noGrp="1"/>
          </p:cNvSpPr>
          <p:nvPr>
            <p:ph type="body" idx="2"/>
          </p:nvPr>
        </p:nvSpPr>
        <p:spPr>
          <a:xfrm>
            <a:off x="4961272"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3" name="Google Shape;33;p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4" name="Google Shape;34;p6"/>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 name="Google Shape;37;p7"/>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8" name="Google Shape;38;p7"/>
          <p:cNvSpPr txBox="1">
            <a:spLocks noGrp="1"/>
          </p:cNvSpPr>
          <p:nvPr>
            <p:ph type="body" idx="1"/>
          </p:nvPr>
        </p:nvSpPr>
        <p:spPr>
          <a:xfrm>
            <a:off x="1556175" y="1419658"/>
            <a:ext cx="2132700" cy="3460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body" idx="2"/>
          </p:nvPr>
        </p:nvSpPr>
        <p:spPr>
          <a:xfrm>
            <a:off x="3798226" y="1419658"/>
            <a:ext cx="2132700" cy="3460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0" name="Google Shape;40;p7"/>
          <p:cNvSpPr txBox="1">
            <a:spLocks noGrp="1"/>
          </p:cNvSpPr>
          <p:nvPr>
            <p:ph type="body" idx="3"/>
          </p:nvPr>
        </p:nvSpPr>
        <p:spPr>
          <a:xfrm>
            <a:off x="6040277" y="1419658"/>
            <a:ext cx="2132700" cy="3460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1" name="Google Shape;41;p7"/>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2" name="Google Shape;42;p7"/>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8"/>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8"/>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7" name="Google Shape;47;p8"/>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9"/>
          <p:cNvSpPr txBox="1">
            <a:spLocks noGrp="1"/>
          </p:cNvSpPr>
          <p:nvPr>
            <p:ph type="body" idx="1"/>
          </p:nvPr>
        </p:nvSpPr>
        <p:spPr>
          <a:xfrm>
            <a:off x="1592350" y="3640275"/>
            <a:ext cx="65625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rgbClr val="666666"/>
              </a:buClr>
              <a:buSzPts val="1600"/>
              <a:buNone/>
              <a:defRPr sz="1600" i="1">
                <a:solidFill>
                  <a:srgbClr val="666666"/>
                </a:solidFill>
              </a:defRPr>
            </a:lvl1pPr>
          </a:lstStyle>
          <a:p>
            <a:endParaRPr/>
          </a:p>
        </p:txBody>
      </p:sp>
      <p:sp>
        <p:nvSpPr>
          <p:cNvPr id="51" name="Google Shape;51;p9"/>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9"/>
          <p:cNvCxnSpPr/>
          <p:nvPr/>
        </p:nvCxnSpPr>
        <p:spPr>
          <a:xfrm>
            <a:off x="1706950" y="3643125"/>
            <a:ext cx="63213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11"/>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556175" y="1378821"/>
            <a:ext cx="6616800" cy="30423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7899350" y="4098426"/>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Tinos"/>
                <a:ea typeface="Tinos"/>
                <a:cs typeface="Tinos"/>
                <a:sym typeface="Tinos"/>
              </a:defRPr>
            </a:lvl1pPr>
            <a:lvl2pPr lvl="1" algn="r">
              <a:buNone/>
              <a:defRPr sz="1200">
                <a:solidFill>
                  <a:schemeClr val="dk2"/>
                </a:solidFill>
                <a:latin typeface="Tinos"/>
                <a:ea typeface="Tinos"/>
                <a:cs typeface="Tinos"/>
                <a:sym typeface="Tinos"/>
              </a:defRPr>
            </a:lvl2pPr>
            <a:lvl3pPr lvl="2" algn="r">
              <a:buNone/>
              <a:defRPr sz="1200">
                <a:solidFill>
                  <a:schemeClr val="dk2"/>
                </a:solidFill>
                <a:latin typeface="Tinos"/>
                <a:ea typeface="Tinos"/>
                <a:cs typeface="Tinos"/>
                <a:sym typeface="Tinos"/>
              </a:defRPr>
            </a:lvl3pPr>
            <a:lvl4pPr lvl="3" algn="r">
              <a:buNone/>
              <a:defRPr sz="1200">
                <a:solidFill>
                  <a:schemeClr val="dk2"/>
                </a:solidFill>
                <a:latin typeface="Tinos"/>
                <a:ea typeface="Tinos"/>
                <a:cs typeface="Tinos"/>
                <a:sym typeface="Tinos"/>
              </a:defRPr>
            </a:lvl4pPr>
            <a:lvl5pPr lvl="4" algn="r">
              <a:buNone/>
              <a:defRPr sz="1200">
                <a:solidFill>
                  <a:schemeClr val="dk2"/>
                </a:solidFill>
                <a:latin typeface="Tinos"/>
                <a:ea typeface="Tinos"/>
                <a:cs typeface="Tinos"/>
                <a:sym typeface="Tinos"/>
              </a:defRPr>
            </a:lvl5pPr>
            <a:lvl6pPr lvl="5" algn="r">
              <a:buNone/>
              <a:defRPr sz="1200">
                <a:solidFill>
                  <a:schemeClr val="dk2"/>
                </a:solidFill>
                <a:latin typeface="Tinos"/>
                <a:ea typeface="Tinos"/>
                <a:cs typeface="Tinos"/>
                <a:sym typeface="Tinos"/>
              </a:defRPr>
            </a:lvl6pPr>
            <a:lvl7pPr lvl="6" algn="r">
              <a:buNone/>
              <a:defRPr sz="1200">
                <a:solidFill>
                  <a:schemeClr val="dk2"/>
                </a:solidFill>
                <a:latin typeface="Tinos"/>
                <a:ea typeface="Tinos"/>
                <a:cs typeface="Tinos"/>
                <a:sym typeface="Tinos"/>
              </a:defRPr>
            </a:lvl7pPr>
            <a:lvl8pPr lvl="7" algn="r">
              <a:buNone/>
              <a:defRPr sz="1200">
                <a:solidFill>
                  <a:schemeClr val="dk2"/>
                </a:solidFill>
                <a:latin typeface="Tinos"/>
                <a:ea typeface="Tinos"/>
                <a:cs typeface="Tinos"/>
                <a:sym typeface="Tinos"/>
              </a:defRPr>
            </a:lvl8pPr>
            <a:lvl9pPr lvl="8" algn="r">
              <a:buNone/>
              <a:defRPr sz="1200">
                <a:solidFill>
                  <a:schemeClr val="dk2"/>
                </a:solidFill>
                <a:latin typeface="Tinos"/>
                <a:ea typeface="Tinos"/>
                <a:cs typeface="Tinos"/>
                <a:sym typeface="Tino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9"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descr="photo-1434030216411-0b793f4b4173.jpg"/>
          <p:cNvPicPr preferRelativeResize="0"/>
          <p:nvPr/>
        </p:nvPicPr>
        <p:blipFill>
          <a:blip r:embed="rId3">
            <a:alphaModFix/>
          </a:blip>
          <a:stretch>
            <a:fillRect/>
          </a:stretch>
        </p:blipFill>
        <p:spPr>
          <a:xfrm>
            <a:off x="5127700" y="1158825"/>
            <a:ext cx="2746650" cy="2746650"/>
          </a:xfrm>
          <a:prstGeom prst="rect">
            <a:avLst/>
          </a:prstGeom>
          <a:noFill/>
          <a:ln w="114300" cap="flat" cmpd="sng">
            <a:solidFill>
              <a:srgbClr val="FFFFFF"/>
            </a:solidFill>
            <a:prstDash val="solid"/>
            <a:miter lim="8000"/>
            <a:headEnd type="none" w="sm" len="sm"/>
            <a:tailEnd type="none" w="sm" len="sm"/>
          </a:ln>
          <a:effectLst>
            <a:outerShdw dist="38100" dir="2700000" algn="bl" rotWithShape="0">
              <a:schemeClr val="dk1">
                <a:alpha val="12000"/>
              </a:schemeClr>
            </a:outerShdw>
          </a:effectLst>
        </p:spPr>
      </p:pic>
      <p:sp>
        <p:nvSpPr>
          <p:cNvPr id="84" name="Google Shape;84;p16"/>
          <p:cNvSpPr txBox="1">
            <a:spLocks noGrp="1"/>
          </p:cNvSpPr>
          <p:nvPr>
            <p:ph type="ctrTitle" idx="4294967295"/>
          </p:nvPr>
        </p:nvSpPr>
        <p:spPr>
          <a:xfrm>
            <a:off x="1544775" y="1049950"/>
            <a:ext cx="3234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HELLO!</a:t>
            </a:r>
            <a:endParaRPr sz="6000"/>
          </a:p>
        </p:txBody>
      </p:sp>
      <p:sp>
        <p:nvSpPr>
          <p:cNvPr id="85" name="Google Shape;85;p16"/>
          <p:cNvSpPr txBox="1">
            <a:spLocks noGrp="1"/>
          </p:cNvSpPr>
          <p:nvPr>
            <p:ph type="subTitle" idx="4294967295"/>
          </p:nvPr>
        </p:nvSpPr>
        <p:spPr>
          <a:xfrm>
            <a:off x="1544700" y="2249575"/>
            <a:ext cx="32343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b="1" dirty="0" err="1">
                <a:latin typeface="Times New Roman" panose="02020603050405020304" pitchFamily="18" charset="0"/>
                <a:cs typeface="Times New Roman" panose="02020603050405020304" pitchFamily="18" charset="0"/>
              </a:rPr>
              <a:t>Chào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mừng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đến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với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bài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thuyết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trình</a:t>
            </a:r>
            <a:r>
              <a:rPr lang="en-US" sz="1800" b="1" dirty="0">
                <a:latin typeface="Times New Roman" panose="02020603050405020304" pitchFamily="18" charset="0"/>
                <a:cs typeface="Times New Roman" panose="02020603050405020304" pitchFamily="18" charset="0"/>
              </a:rPr>
              <a:t> !!!</a:t>
            </a:r>
            <a:endParaRPr sz="1800" b="1" dirty="0">
              <a:latin typeface="Times New Roman" panose="02020603050405020304" pitchFamily="18" charset="0"/>
              <a:cs typeface="Times New Roman" panose="02020603050405020304" pitchFamily="18" charset="0"/>
            </a:endParaRPr>
          </a:p>
        </p:txBody>
      </p:sp>
      <p:sp>
        <p:nvSpPr>
          <p:cNvPr id="86" name="Google Shape;86;p1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 số khó khăn </a:t>
            </a:r>
            <a:endParaRPr dirty="0"/>
          </a:p>
        </p:txBody>
      </p:sp>
      <p:sp>
        <p:nvSpPr>
          <p:cNvPr id="140" name="Google Shape;140;p23"/>
          <p:cNvSpPr txBox="1">
            <a:spLocks noGrp="1"/>
          </p:cNvSpPr>
          <p:nvPr>
            <p:ph type="body" idx="1"/>
          </p:nvPr>
        </p:nvSpPr>
        <p:spPr>
          <a:xfrm>
            <a:off x="1556175" y="1275750"/>
            <a:ext cx="6772662" cy="2592000"/>
          </a:xfrm>
          <a:prstGeom prst="rect">
            <a:avLst/>
          </a:prstGeom>
        </p:spPr>
        <p:txBody>
          <a:bodyPr spcFirstLastPara="1" wrap="square" lIns="91425" tIns="91425" rIns="91425" bIns="91425" anchor="t" anchorCtr="0">
            <a:noAutofit/>
          </a:bodyPr>
          <a:lstStyle/>
          <a:p>
            <a:pPr marL="285750" indent="-285750" algn="just"/>
            <a:r>
              <a:rPr lang="en-US" sz="1600" b="0" i="0" dirty="0" err="1">
                <a:solidFill>
                  <a:srgbClr val="374151"/>
                </a:solidFill>
                <a:effectLst/>
                <a:latin typeface="Times New Roman" panose="02020603050405020304" pitchFamily="18" charset="0"/>
                <a:cs typeface="Times New Roman" panose="02020603050405020304" pitchFamily="18" charset="0"/>
              </a:rPr>
              <a:t>Thiếu</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dữ</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liệu</a:t>
            </a:r>
            <a:endParaRPr lang="en-US" sz="16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r>
              <a:rPr lang="en-US" sz="1600" b="0" i="0" dirty="0" err="1">
                <a:solidFill>
                  <a:srgbClr val="374151"/>
                </a:solidFill>
                <a:effectLst/>
                <a:latin typeface="Times New Roman" panose="02020603050405020304" pitchFamily="18" charset="0"/>
                <a:cs typeface="Times New Roman" panose="02020603050405020304" pitchFamily="18" charset="0"/>
              </a:rPr>
              <a:t>Xử</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lý</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dữ</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liệu</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không</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đồng</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nhất</a:t>
            </a:r>
            <a:endParaRPr lang="en-US" sz="16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r>
              <a:rPr lang="en-US" sz="1600" b="0" i="0" dirty="0" err="1">
                <a:solidFill>
                  <a:srgbClr val="374151"/>
                </a:solidFill>
                <a:effectLst/>
                <a:latin typeface="Times New Roman" panose="02020603050405020304" pitchFamily="18" charset="0"/>
                <a:cs typeface="Times New Roman" panose="02020603050405020304" pitchFamily="18" charset="0"/>
              </a:rPr>
              <a:t>Độ</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phức</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tạp</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của</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mô</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hình</a:t>
            </a:r>
            <a:endParaRPr lang="en-US" sz="16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r>
              <a:rPr lang="en-US" sz="1600" b="0" i="0" dirty="0" err="1">
                <a:solidFill>
                  <a:srgbClr val="374151"/>
                </a:solidFill>
                <a:effectLst/>
                <a:latin typeface="Times New Roman" panose="02020603050405020304" pitchFamily="18" charset="0"/>
                <a:cs typeface="Times New Roman" panose="02020603050405020304" pitchFamily="18" charset="0"/>
              </a:rPr>
              <a:t>Đánh</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giá</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kết</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quả</a:t>
            </a:r>
            <a:endParaRPr lang="en-US" sz="1600" dirty="0">
              <a:solidFill>
                <a:srgbClr val="374151"/>
              </a:solidFill>
              <a:latin typeface="Times New Roman" panose="02020603050405020304" pitchFamily="18" charset="0"/>
              <a:cs typeface="Times New Roman" panose="02020603050405020304" pitchFamily="18" charset="0"/>
            </a:endParaRPr>
          </a:p>
          <a:p>
            <a:pPr marL="285750" indent="-285750" algn="just"/>
            <a:r>
              <a:rPr lang="en-US" sz="1600" b="0" i="0" dirty="0" err="1">
                <a:solidFill>
                  <a:srgbClr val="374151"/>
                </a:solidFill>
                <a:effectLst/>
                <a:latin typeface="Times New Roman" panose="02020603050405020304" pitchFamily="18" charset="0"/>
                <a:cs typeface="Times New Roman" panose="02020603050405020304" pitchFamily="18" charset="0"/>
              </a:rPr>
              <a:t>Hiểu</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biết</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về</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bệnh</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học</a:t>
            </a:r>
            <a:endParaRPr sz="1600" dirty="0">
              <a:latin typeface="Times New Roman" panose="02020603050405020304" pitchFamily="18" charset="0"/>
              <a:cs typeface="Times New Roman" panose="02020603050405020304" pitchFamily="18" charset="0"/>
            </a:endParaRPr>
          </a:p>
        </p:txBody>
      </p:sp>
      <p:sp>
        <p:nvSpPr>
          <p:cNvPr id="141" name="Google Shape;141;p23"/>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idx="4294967295"/>
          </p:nvPr>
        </p:nvSpPr>
        <p:spPr>
          <a:xfrm>
            <a:off x="1484575" y="689450"/>
            <a:ext cx="1344600" cy="13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1" dirty="0">
                <a:latin typeface="Tinos"/>
                <a:ea typeface="Tinos"/>
                <a:cs typeface="Tinos"/>
                <a:sym typeface="Tinos"/>
              </a:rPr>
              <a:t>D</a:t>
            </a:r>
            <a:r>
              <a:rPr lang="en" sz="1800" b="0" i="1" dirty="0">
                <a:latin typeface="Tinos"/>
                <a:ea typeface="Tinos"/>
                <a:cs typeface="Tinos"/>
                <a:sym typeface="Tinos"/>
              </a:rPr>
              <a:t>ữ liệu</a:t>
            </a:r>
            <a:endParaRPr sz="1800" b="0" i="1" dirty="0">
              <a:latin typeface="Tinos"/>
              <a:ea typeface="Tinos"/>
              <a:cs typeface="Tinos"/>
              <a:sym typeface="Tinos"/>
            </a:endParaRPr>
          </a:p>
        </p:txBody>
      </p:sp>
      <p:sp>
        <p:nvSpPr>
          <p:cNvPr id="148" name="Google Shape;148;p24"/>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50" name="Google Shape;150;p24"/>
          <p:cNvSpPr txBox="1">
            <a:spLocks noGrp="1"/>
          </p:cNvSpPr>
          <p:nvPr>
            <p:ph type="title" idx="4294967295"/>
          </p:nvPr>
        </p:nvSpPr>
        <p:spPr>
          <a:xfrm>
            <a:off x="1484575" y="3480390"/>
            <a:ext cx="1095593" cy="82200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0" dirty="0"/>
              <a:t>P</a:t>
            </a:r>
            <a:r>
              <a:rPr lang="en" sz="1800" b="0" dirty="0"/>
              <a:t>hần mềm </a:t>
            </a:r>
            <a:endParaRPr sz="1800" b="0" i="1" dirty="0">
              <a:latin typeface="Tinos"/>
              <a:ea typeface="Tinos"/>
              <a:cs typeface="Tinos"/>
              <a:sym typeface="Tinos"/>
            </a:endParaRPr>
          </a:p>
        </p:txBody>
      </p:sp>
      <p:pic>
        <p:nvPicPr>
          <p:cNvPr id="3" name="Picture 2">
            <a:extLst>
              <a:ext uri="{FF2B5EF4-FFF2-40B4-BE49-F238E27FC236}">
                <a16:creationId xmlns:a16="http://schemas.microsoft.com/office/drawing/2014/main" id="{A00E5CA9-2461-413E-9583-DEE3C3BFA715}"/>
              </a:ext>
            </a:extLst>
          </p:cNvPr>
          <p:cNvPicPr>
            <a:picLocks noChangeAspect="1"/>
          </p:cNvPicPr>
          <p:nvPr/>
        </p:nvPicPr>
        <p:blipFill>
          <a:blip r:embed="rId3"/>
          <a:stretch>
            <a:fillRect/>
          </a:stretch>
        </p:blipFill>
        <p:spPr>
          <a:xfrm>
            <a:off x="3140992" y="510600"/>
            <a:ext cx="3305898" cy="1859568"/>
          </a:xfrm>
          <a:prstGeom prst="rect">
            <a:avLst/>
          </a:prstGeom>
        </p:spPr>
      </p:pic>
      <p:pic>
        <p:nvPicPr>
          <p:cNvPr id="5" name="Picture 4">
            <a:extLst>
              <a:ext uri="{FF2B5EF4-FFF2-40B4-BE49-F238E27FC236}">
                <a16:creationId xmlns:a16="http://schemas.microsoft.com/office/drawing/2014/main" id="{2B28D6AD-B926-4112-B873-414BDBD11CBD}"/>
              </a:ext>
            </a:extLst>
          </p:cNvPr>
          <p:cNvPicPr>
            <a:picLocks noChangeAspect="1"/>
          </p:cNvPicPr>
          <p:nvPr/>
        </p:nvPicPr>
        <p:blipFill>
          <a:blip r:embed="rId4"/>
          <a:stretch>
            <a:fillRect/>
          </a:stretch>
        </p:blipFill>
        <p:spPr>
          <a:xfrm>
            <a:off x="2682736" y="2549018"/>
            <a:ext cx="1274332" cy="1526676"/>
          </a:xfrm>
          <a:prstGeom prst="rect">
            <a:avLst/>
          </a:prstGeom>
        </p:spPr>
      </p:pic>
      <p:sp>
        <p:nvSpPr>
          <p:cNvPr id="12" name="Google Shape;150;p24">
            <a:extLst>
              <a:ext uri="{FF2B5EF4-FFF2-40B4-BE49-F238E27FC236}">
                <a16:creationId xmlns:a16="http://schemas.microsoft.com/office/drawing/2014/main" id="{BBAA58AE-EC47-4E44-8E04-313DB17AD873}"/>
              </a:ext>
            </a:extLst>
          </p:cNvPr>
          <p:cNvSpPr txBox="1">
            <a:spLocks/>
          </p:cNvSpPr>
          <p:nvPr/>
        </p:nvSpPr>
        <p:spPr>
          <a:xfrm>
            <a:off x="7111628" y="2714357"/>
            <a:ext cx="1095593" cy="8220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9pPr>
          </a:lstStyle>
          <a:p>
            <a:r>
              <a:rPr lang="en-US" sz="1800" b="0" dirty="0" err="1"/>
              <a:t>Ngôn</a:t>
            </a:r>
            <a:r>
              <a:rPr lang="en-US" sz="1800" b="0" dirty="0"/>
              <a:t> </a:t>
            </a:r>
            <a:r>
              <a:rPr lang="en-US" sz="1800" b="0" dirty="0" err="1"/>
              <a:t>ngữ</a:t>
            </a:r>
            <a:endParaRPr lang="en-US" sz="1800" b="0" i="1" dirty="0">
              <a:latin typeface="Tinos"/>
              <a:ea typeface="Tinos"/>
              <a:cs typeface="Tinos"/>
              <a:sym typeface="Tinos"/>
            </a:endParaRPr>
          </a:p>
        </p:txBody>
      </p:sp>
      <p:pic>
        <p:nvPicPr>
          <p:cNvPr id="9" name="Picture 8">
            <a:extLst>
              <a:ext uri="{FF2B5EF4-FFF2-40B4-BE49-F238E27FC236}">
                <a16:creationId xmlns:a16="http://schemas.microsoft.com/office/drawing/2014/main" id="{4E2B917F-BA23-4C1A-8F97-C37368EF89D2}"/>
              </a:ext>
            </a:extLst>
          </p:cNvPr>
          <p:cNvPicPr>
            <a:picLocks noChangeAspect="1"/>
          </p:cNvPicPr>
          <p:nvPr/>
        </p:nvPicPr>
        <p:blipFill>
          <a:blip r:embed="rId5"/>
          <a:stretch>
            <a:fillRect/>
          </a:stretch>
        </p:blipFill>
        <p:spPr>
          <a:xfrm>
            <a:off x="4059636" y="2549018"/>
            <a:ext cx="2661367" cy="15266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 Chương trình và thực nghiệm</a:t>
            </a:r>
            <a:endParaRPr dirty="0"/>
          </a:p>
        </p:txBody>
      </p:sp>
      <p:sp>
        <p:nvSpPr>
          <p:cNvPr id="159" name="Google Shape;159;p2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8" name="TextBox 7">
            <a:extLst>
              <a:ext uri="{FF2B5EF4-FFF2-40B4-BE49-F238E27FC236}">
                <a16:creationId xmlns:a16="http://schemas.microsoft.com/office/drawing/2014/main" id="{B0B71B5B-A951-4E08-90EC-9478EA8276F9}"/>
              </a:ext>
            </a:extLst>
          </p:cNvPr>
          <p:cNvSpPr txBox="1"/>
          <p:nvPr/>
        </p:nvSpPr>
        <p:spPr>
          <a:xfrm>
            <a:off x="1499190" y="1420770"/>
            <a:ext cx="6765851" cy="2308324"/>
          </a:xfrm>
          <a:prstGeom prst="rect">
            <a:avLst/>
          </a:prstGeom>
          <a:noFill/>
        </p:spPr>
        <p:txBody>
          <a:bodyPr wrap="square">
            <a:spAutoFit/>
          </a:bodyPr>
          <a:lstStyle/>
          <a:p>
            <a:pPr algn="l"/>
            <a:r>
              <a:rPr lang="vi-VN" sz="1600" b="0" i="0" dirty="0">
                <a:solidFill>
                  <a:srgbClr val="374151"/>
                </a:solidFill>
                <a:effectLst/>
                <a:latin typeface="+mj-lt"/>
              </a:rPr>
              <a:t>Chương trình trên là một mô hình học máy đơn giản dùng để dự đoán mức độ nguy cơ mắc bệnh ung thư phổi dựa trên các thông tin như tuổi, giới tính, mức ô nhiễm không khí, rủi ro di truyền, bệnh phổi mãn tính, hút thuốc, người hút thuốc thụ động, và khó thở.</a:t>
            </a:r>
          </a:p>
          <a:p>
            <a:pPr algn="l"/>
            <a:r>
              <a:rPr lang="vi-VN" sz="1600" b="0" i="0" dirty="0">
                <a:solidFill>
                  <a:srgbClr val="374151"/>
                </a:solidFill>
                <a:effectLst/>
                <a:latin typeface="+mj-lt"/>
              </a:rPr>
              <a:t>Ý chính của chương trình là sử dụng mô hình Logistic Regression để xây dựng một hệ thống dự đoán nguy cơ mắc bệnh ung thư phổi dựa trên dữ liệu đầu vào. Sau khi huấn luyện mô hình trên tập dữ liệu có sẵn, chương trình cho phép nhập các giá trị đầu vào từ người dùng và dự đoán mức độ nguy cơ mắc bệnh ung thư phổi dựa trên mô hình đã huấn luyện.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1410584" y="552153"/>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a:t>
            </a:r>
            <a:r>
              <a:rPr lang="en" dirty="0"/>
              <a:t>hực nghiệm</a:t>
            </a:r>
            <a:endParaRPr dirty="0"/>
          </a:p>
        </p:txBody>
      </p:sp>
      <p:sp>
        <p:nvSpPr>
          <p:cNvPr id="166" name="Google Shape;166;p2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C7C7D2E9-F5FA-4C7E-A5B4-30BEA99839A1}"/>
              </a:ext>
            </a:extLst>
          </p:cNvPr>
          <p:cNvPicPr>
            <a:picLocks noChangeAspect="1"/>
          </p:cNvPicPr>
          <p:nvPr/>
        </p:nvPicPr>
        <p:blipFill>
          <a:blip r:embed="rId3"/>
          <a:stretch>
            <a:fillRect/>
          </a:stretch>
        </p:blipFill>
        <p:spPr>
          <a:xfrm>
            <a:off x="1410584" y="1533586"/>
            <a:ext cx="1426923" cy="2676907"/>
          </a:xfrm>
          <a:prstGeom prst="rect">
            <a:avLst/>
          </a:prstGeom>
        </p:spPr>
      </p:pic>
      <p:pic>
        <p:nvPicPr>
          <p:cNvPr id="5" name="Picture 4">
            <a:extLst>
              <a:ext uri="{FF2B5EF4-FFF2-40B4-BE49-F238E27FC236}">
                <a16:creationId xmlns:a16="http://schemas.microsoft.com/office/drawing/2014/main" id="{72C7C760-011D-4658-88E9-02429E8E3456}"/>
              </a:ext>
            </a:extLst>
          </p:cNvPr>
          <p:cNvPicPr>
            <a:picLocks noChangeAspect="1"/>
          </p:cNvPicPr>
          <p:nvPr/>
        </p:nvPicPr>
        <p:blipFill>
          <a:blip r:embed="rId4"/>
          <a:stretch>
            <a:fillRect/>
          </a:stretch>
        </p:blipFill>
        <p:spPr>
          <a:xfrm>
            <a:off x="2837507" y="1214541"/>
            <a:ext cx="5610543" cy="32774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7"/>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 Kết luận</a:t>
            </a:r>
            <a:endParaRPr dirty="0"/>
          </a:p>
        </p:txBody>
      </p:sp>
      <p:sp>
        <p:nvSpPr>
          <p:cNvPr id="174" name="Google Shape;174;p27"/>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3" name="TextBox 12">
            <a:extLst>
              <a:ext uri="{FF2B5EF4-FFF2-40B4-BE49-F238E27FC236}">
                <a16:creationId xmlns:a16="http://schemas.microsoft.com/office/drawing/2014/main" id="{1C8854D9-B12A-4077-BCEE-2C719D104181}"/>
              </a:ext>
            </a:extLst>
          </p:cNvPr>
          <p:cNvSpPr txBox="1"/>
          <p:nvPr/>
        </p:nvSpPr>
        <p:spPr>
          <a:xfrm>
            <a:off x="1616149" y="1341973"/>
            <a:ext cx="6556825" cy="2308324"/>
          </a:xfrm>
          <a:prstGeom prst="rect">
            <a:avLst/>
          </a:prstGeom>
          <a:noFill/>
        </p:spPr>
        <p:txBody>
          <a:bodyPr wrap="square">
            <a:spAutoFit/>
          </a:bodyPr>
          <a:lstStyle/>
          <a:p>
            <a:pPr algn="just"/>
            <a:r>
              <a:rPr lang="vi-VN" sz="1600" b="0" i="0" dirty="0">
                <a:solidFill>
                  <a:srgbClr val="374151"/>
                </a:solidFill>
                <a:effectLst/>
                <a:latin typeface="+mj-lt"/>
              </a:rPr>
              <a:t>Dựa trên chương trình đã được triển khai, ta có thể dự đoán mức độ nguy cơ mắc bệnh ung thư phổi dựa trên các giá trị đầu vào. Tuy nhiên, mô hình này chỉ là một mô hình đơn giản và cần được cải tiến và mở rộng để có thể áp dụng trong thực tế.</a:t>
            </a:r>
          </a:p>
          <a:p>
            <a:pPr algn="just"/>
            <a:r>
              <a:rPr lang="vi-VN" sz="1600" b="0" i="0" dirty="0">
                <a:solidFill>
                  <a:srgbClr val="374151"/>
                </a:solidFill>
                <a:effectLst/>
                <a:latin typeface="+mj-lt"/>
              </a:rPr>
              <a:t>Công nghệ đã đóng vai trò quan trọng trong quá trình phát triển đề tài này, đặc biệt là trong việc xử lý và phân tích dữ liệu, xây dựng mô hình học máy và đánh giá hiệu suất của mô hình. Công nghệ cung cấp cho chúng ta các công cụ và phương pháp tiên tiến để tạo ra các giải pháp dự đoán và đánh giá bệnh tật hiệu quả hơn.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6" descr="photo-1434030216411-0b793f4b4173.jpg"/>
          <p:cNvPicPr preferRelativeResize="0"/>
          <p:nvPr/>
        </p:nvPicPr>
        <p:blipFill>
          <a:blip r:embed="rId3">
            <a:alphaModFix/>
          </a:blip>
          <a:stretch>
            <a:fillRect/>
          </a:stretch>
        </p:blipFill>
        <p:spPr>
          <a:xfrm>
            <a:off x="4572000" y="1183975"/>
            <a:ext cx="2746500" cy="2746500"/>
          </a:xfrm>
          <a:prstGeom prst="ellipse">
            <a:avLst/>
          </a:prstGeom>
          <a:noFill/>
          <a:ln>
            <a:noFill/>
          </a:ln>
          <a:effectLst>
            <a:outerShdw blurRad="14288" dist="9525" dir="16200000" algn="bl" rotWithShape="0">
              <a:schemeClr val="dk1">
                <a:alpha val="50000"/>
              </a:schemeClr>
            </a:outerShdw>
          </a:effectLst>
        </p:spPr>
      </p:pic>
      <p:sp>
        <p:nvSpPr>
          <p:cNvPr id="271" name="Google Shape;271;p36"/>
          <p:cNvSpPr txBox="1">
            <a:spLocks noGrp="1"/>
          </p:cNvSpPr>
          <p:nvPr>
            <p:ph type="ctrTitle" idx="4294967295"/>
          </p:nvPr>
        </p:nvSpPr>
        <p:spPr>
          <a:xfrm>
            <a:off x="1087575" y="1278550"/>
            <a:ext cx="3234300" cy="11598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6"/>
                </a:solidFill>
              </a:rPr>
              <a:t>THANKS!</a:t>
            </a:r>
            <a:endParaRPr sz="6000">
              <a:solidFill>
                <a:schemeClr val="accent6"/>
              </a:solidFill>
            </a:endParaRPr>
          </a:p>
        </p:txBody>
      </p:sp>
      <p:sp>
        <p:nvSpPr>
          <p:cNvPr id="272" name="Google Shape;272;p36"/>
          <p:cNvSpPr txBox="1">
            <a:spLocks noGrp="1"/>
          </p:cNvSpPr>
          <p:nvPr>
            <p:ph type="subTitle" idx="4294967295"/>
          </p:nvPr>
        </p:nvSpPr>
        <p:spPr>
          <a:xfrm>
            <a:off x="1087500" y="2249575"/>
            <a:ext cx="3234300" cy="16809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t" anchorCtr="0">
            <a:noAutofit/>
          </a:bodyPr>
          <a:lstStyle/>
          <a:p>
            <a:pPr marL="0" lvl="0" indent="0" algn="l" rtl="0">
              <a:spcBef>
                <a:spcPts val="600"/>
              </a:spcBef>
              <a:spcAft>
                <a:spcPts val="0"/>
              </a:spcAft>
              <a:buNone/>
            </a:pPr>
            <a:r>
              <a:rPr lang="en" sz="1800" b="1" dirty="0">
                <a:solidFill>
                  <a:schemeClr val="accent6"/>
                </a:solidFill>
              </a:rPr>
              <a:t>Any questions?</a:t>
            </a:r>
            <a:endParaRPr sz="1800" b="1" dirty="0">
              <a:solidFill>
                <a:schemeClr val="accent6"/>
              </a:solidFill>
            </a:endParaRPr>
          </a:p>
          <a:p>
            <a:pPr marL="0" lvl="0" indent="0" algn="l" rtl="0">
              <a:spcBef>
                <a:spcPts val="600"/>
              </a:spcBef>
              <a:spcAft>
                <a:spcPts val="0"/>
              </a:spcAft>
              <a:buClr>
                <a:schemeClr val="dk1"/>
              </a:buClr>
              <a:buSzPts val="1100"/>
              <a:buFont typeface="Arial"/>
              <a:buNone/>
            </a:pPr>
            <a:r>
              <a:rPr lang="en" sz="1800" dirty="0">
                <a:solidFill>
                  <a:schemeClr val="accent6"/>
                </a:solidFill>
              </a:rPr>
              <a:t>You can find me at @username &amp; user@mail.me</a:t>
            </a:r>
            <a:endParaRPr sz="1800" b="1" dirty="0">
              <a:solidFill>
                <a:schemeClr val="accent6"/>
              </a:solidFill>
            </a:endParaRPr>
          </a:p>
        </p:txBody>
      </p:sp>
      <p:grpSp>
        <p:nvGrpSpPr>
          <p:cNvPr id="5" name="Google Shape;724;p40">
            <a:extLst>
              <a:ext uri="{FF2B5EF4-FFF2-40B4-BE49-F238E27FC236}">
                <a16:creationId xmlns:a16="http://schemas.microsoft.com/office/drawing/2014/main" id="{248106A4-9BED-43A2-AD66-380C79060CC7}"/>
              </a:ext>
            </a:extLst>
          </p:cNvPr>
          <p:cNvGrpSpPr/>
          <p:nvPr/>
        </p:nvGrpSpPr>
        <p:grpSpPr>
          <a:xfrm>
            <a:off x="5234642" y="1776222"/>
            <a:ext cx="421179" cy="421332"/>
            <a:chOff x="10914672" y="5489861"/>
            <a:chExt cx="719842" cy="720102"/>
          </a:xfrm>
        </p:grpSpPr>
        <p:sp>
          <p:nvSpPr>
            <p:cNvPr id="6" name="Google Shape;725;p40">
              <a:extLst>
                <a:ext uri="{FF2B5EF4-FFF2-40B4-BE49-F238E27FC236}">
                  <a16:creationId xmlns:a16="http://schemas.microsoft.com/office/drawing/2014/main" id="{4723A840-E81A-40FA-8FDF-F00E3EA53C39}"/>
                </a:ext>
              </a:extLst>
            </p:cNvPr>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726;p40">
              <a:extLst>
                <a:ext uri="{FF2B5EF4-FFF2-40B4-BE49-F238E27FC236}">
                  <a16:creationId xmlns:a16="http://schemas.microsoft.com/office/drawing/2014/main" id="{78A34BF1-22E0-4D37-A0A2-F12A3ADA04DC}"/>
                </a:ext>
              </a:extLst>
            </p:cNvPr>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727;p40">
              <a:extLst>
                <a:ext uri="{FF2B5EF4-FFF2-40B4-BE49-F238E27FC236}">
                  <a16:creationId xmlns:a16="http://schemas.microsoft.com/office/drawing/2014/main" id="{C3603E5C-1B8D-44FE-B90D-631E35D2F745}"/>
                </a:ext>
              </a:extLst>
            </p:cNvPr>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728;p40">
              <a:extLst>
                <a:ext uri="{FF2B5EF4-FFF2-40B4-BE49-F238E27FC236}">
                  <a16:creationId xmlns:a16="http://schemas.microsoft.com/office/drawing/2014/main" id="{FE445831-3AFD-4ABB-A5FA-B71327C999DA}"/>
                </a:ext>
              </a:extLst>
            </p:cNvPr>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729;p40">
              <a:extLst>
                <a:ext uri="{FF2B5EF4-FFF2-40B4-BE49-F238E27FC236}">
                  <a16:creationId xmlns:a16="http://schemas.microsoft.com/office/drawing/2014/main" id="{A7B1F5DC-3B87-4D93-9A67-CDC27055CA71}"/>
                </a:ext>
              </a:extLst>
            </p:cNvPr>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730;p40">
              <a:extLst>
                <a:ext uri="{FF2B5EF4-FFF2-40B4-BE49-F238E27FC236}">
                  <a16:creationId xmlns:a16="http://schemas.microsoft.com/office/drawing/2014/main" id="{1DA6DDAA-3CF3-4CFF-88C6-16FF9ACE4FE5}"/>
                </a:ext>
              </a:extLst>
            </p:cNvPr>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731;p40">
              <a:extLst>
                <a:ext uri="{FF2B5EF4-FFF2-40B4-BE49-F238E27FC236}">
                  <a16:creationId xmlns:a16="http://schemas.microsoft.com/office/drawing/2014/main" id="{4FA7CB33-EF51-45D6-9B4B-9AD200C5E4CD}"/>
                </a:ext>
              </a:extLst>
            </p:cNvPr>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732;p40">
              <a:extLst>
                <a:ext uri="{FF2B5EF4-FFF2-40B4-BE49-F238E27FC236}">
                  <a16:creationId xmlns:a16="http://schemas.microsoft.com/office/drawing/2014/main" id="{E49166E2-ACFA-46A3-978D-89948AB846A8}"/>
                </a:ext>
              </a:extLst>
            </p:cNvPr>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733;p40">
              <a:extLst>
                <a:ext uri="{FF2B5EF4-FFF2-40B4-BE49-F238E27FC236}">
                  <a16:creationId xmlns:a16="http://schemas.microsoft.com/office/drawing/2014/main" id="{D177BF7C-FAAA-4875-9782-0758C1280905}"/>
                </a:ext>
              </a:extLst>
            </p:cNvPr>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734;p40">
              <a:extLst>
                <a:ext uri="{FF2B5EF4-FFF2-40B4-BE49-F238E27FC236}">
                  <a16:creationId xmlns:a16="http://schemas.microsoft.com/office/drawing/2014/main" id="{6FC69774-199C-42A4-9533-C73BE50F491D}"/>
                </a:ext>
              </a:extLst>
            </p:cNvPr>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735;p40">
              <a:extLst>
                <a:ext uri="{FF2B5EF4-FFF2-40B4-BE49-F238E27FC236}">
                  <a16:creationId xmlns:a16="http://schemas.microsoft.com/office/drawing/2014/main" id="{8538DCA8-1837-4125-B2AF-3BDB7388743B}"/>
                </a:ext>
              </a:extLst>
            </p:cNvPr>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736;p40">
              <a:extLst>
                <a:ext uri="{FF2B5EF4-FFF2-40B4-BE49-F238E27FC236}">
                  <a16:creationId xmlns:a16="http://schemas.microsoft.com/office/drawing/2014/main" id="{F601C5B0-5F00-4570-A6E1-1C0749DC37DB}"/>
                </a:ext>
              </a:extLst>
            </p:cNvPr>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1360967" y="1915625"/>
            <a:ext cx="6021283"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KHOA HỌC DỮ LIỆU</a:t>
            </a:r>
            <a:br>
              <a:rPr lang="en" dirty="0"/>
            </a:br>
            <a:r>
              <a:rPr lang="en" sz="6600" dirty="0">
                <a:latin typeface="Times New Roman" panose="02020603050405020304" pitchFamily="18" charset="0"/>
                <a:cs typeface="Times New Roman" panose="02020603050405020304" pitchFamily="18" charset="0"/>
              </a:rPr>
              <a:t>Dự Đoán Ung Thư Phổi</a:t>
            </a:r>
            <a:br>
              <a:rPr lang="en" dirty="0"/>
            </a:br>
            <a:r>
              <a:rPr lang="en" sz="2400" dirty="0">
                <a:latin typeface="Times New Roman" panose="02020603050405020304" pitchFamily="18" charset="0"/>
                <a:cs typeface="Times New Roman" panose="02020603050405020304" pitchFamily="18" charset="0"/>
              </a:rPr>
              <a:t>SVTH: Xiêm Văn Hoàn</a:t>
            </a:r>
            <a:br>
              <a:rPr lang="en" sz="2400" dirty="0">
                <a:latin typeface="Times New Roman" panose="02020603050405020304" pitchFamily="18" charset="0"/>
                <a:cs typeface="Times New Roman" panose="02020603050405020304" pitchFamily="18" charset="0"/>
              </a:rPr>
            </a:br>
            <a:r>
              <a:rPr lang="en" sz="2400" dirty="0">
                <a:latin typeface="Times New Roman" panose="02020603050405020304" pitchFamily="18" charset="0"/>
                <a:cs typeface="Times New Roman" panose="02020603050405020304" pitchFamily="18" charset="0"/>
              </a:rPr>
              <a:t>GVHD: Nguyễn Văn Huy</a:t>
            </a:r>
            <a:endParaRPr sz="2400"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238436" y="410744"/>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Giới thiệu tổng quát</a:t>
            </a:r>
            <a:endParaRPr dirty="0">
              <a:solidFill>
                <a:schemeClr val="tx1"/>
              </a:solidFill>
            </a:endParaRPr>
          </a:p>
        </p:txBody>
      </p:sp>
      <p:sp>
        <p:nvSpPr>
          <p:cNvPr id="75" name="Google Shape;75;p15"/>
          <p:cNvSpPr txBox="1">
            <a:spLocks noGrp="1"/>
          </p:cNvSpPr>
          <p:nvPr>
            <p:ph type="body" idx="2"/>
          </p:nvPr>
        </p:nvSpPr>
        <p:spPr>
          <a:xfrm>
            <a:off x="1238296" y="1164900"/>
            <a:ext cx="3292500" cy="220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chemeClr val="tx1"/>
                </a:solidFill>
              </a:rPr>
              <a:t>Khoa </a:t>
            </a:r>
            <a:r>
              <a:rPr lang="en-US" sz="1200" b="1" dirty="0" err="1">
                <a:solidFill>
                  <a:schemeClr val="tx1"/>
                </a:solidFill>
              </a:rPr>
              <a:t>học</a:t>
            </a:r>
            <a:r>
              <a:rPr lang="en-US" sz="1200" b="1" dirty="0">
                <a:solidFill>
                  <a:schemeClr val="tx1"/>
                </a:solidFill>
              </a:rPr>
              <a:t> </a:t>
            </a:r>
            <a:r>
              <a:rPr lang="en-US" sz="1200" b="1" dirty="0" err="1">
                <a:solidFill>
                  <a:schemeClr val="tx1"/>
                </a:solidFill>
              </a:rPr>
              <a:t>dữ</a:t>
            </a:r>
            <a:r>
              <a:rPr lang="en-US" sz="1200" b="1" dirty="0">
                <a:solidFill>
                  <a:schemeClr val="tx1"/>
                </a:solidFill>
              </a:rPr>
              <a:t> </a:t>
            </a:r>
            <a:r>
              <a:rPr lang="en-US" sz="1200" b="1" dirty="0" err="1">
                <a:solidFill>
                  <a:schemeClr val="tx1"/>
                </a:solidFill>
              </a:rPr>
              <a:t>liệu</a:t>
            </a:r>
            <a:r>
              <a:rPr lang="en-US" sz="1200" b="1" dirty="0">
                <a:solidFill>
                  <a:schemeClr val="tx1"/>
                </a:solidFill>
              </a:rPr>
              <a:t> </a:t>
            </a:r>
            <a:r>
              <a:rPr lang="en-US" sz="1200" b="1" dirty="0" err="1">
                <a:solidFill>
                  <a:schemeClr val="tx1"/>
                </a:solidFill>
              </a:rPr>
              <a:t>là</a:t>
            </a:r>
            <a:r>
              <a:rPr lang="en-US" sz="1200" b="1" dirty="0">
                <a:solidFill>
                  <a:schemeClr val="tx1"/>
                </a:solidFill>
              </a:rPr>
              <a:t> </a:t>
            </a:r>
            <a:r>
              <a:rPr lang="en-US" sz="1200" b="1" dirty="0" err="1">
                <a:solidFill>
                  <a:schemeClr val="tx1"/>
                </a:solidFill>
              </a:rPr>
              <a:t>gì</a:t>
            </a:r>
            <a:r>
              <a:rPr lang="en-US" sz="1200" b="1" dirty="0">
                <a:solidFill>
                  <a:schemeClr val="tx1"/>
                </a:solidFill>
              </a:rPr>
              <a:t> ?</a:t>
            </a:r>
            <a:endParaRPr sz="1200" dirty="0">
              <a:solidFill>
                <a:schemeClr val="tx1"/>
              </a:solidFill>
            </a:endParaRPr>
          </a:p>
          <a:p>
            <a:pPr marL="88900" indent="0" algn="l">
              <a:buNone/>
            </a:pPr>
            <a:r>
              <a:rPr lang="vi-VN" sz="1400" b="0" i="0" dirty="0">
                <a:solidFill>
                  <a:schemeClr val="tx1"/>
                </a:solidFill>
                <a:effectLst/>
                <a:latin typeface="+mj-lt"/>
              </a:rPr>
              <a:t>Khoa học dữ liệu (Data Science) là một lĩnh vực tập trung vào việc thu thập, xử lý, phân tích và trích xuất thông tin từ dữ liệu để hiểu và giải quyết các vấn đề. Khoa học dữ liệu kết hợp các phương pháp từ các lĩnh vực như thống kê, học máy, khai phá dữ liệu và hình ảnh, và khoa học máy tính để nắm bắt ý nghĩa từ dữ liệu.</a:t>
            </a:r>
          </a:p>
          <a:p>
            <a:pPr marL="88900" indent="0">
              <a:buNone/>
            </a:pPr>
            <a:br>
              <a:rPr lang="vi-VN" sz="1050" dirty="0">
                <a:solidFill>
                  <a:schemeClr val="tx1"/>
                </a:solidFill>
              </a:rPr>
            </a:br>
            <a:endParaRPr sz="1200" dirty="0">
              <a:solidFill>
                <a:schemeClr val="tx1"/>
              </a:solidFill>
            </a:endParaRPr>
          </a:p>
        </p:txBody>
      </p:sp>
      <p:sp>
        <p:nvSpPr>
          <p:cNvPr id="77" name="Google Shape;77;p15"/>
          <p:cNvSpPr txBox="1">
            <a:spLocks noGrp="1"/>
          </p:cNvSpPr>
          <p:nvPr>
            <p:ph type="body" idx="2"/>
          </p:nvPr>
        </p:nvSpPr>
        <p:spPr>
          <a:xfrm>
            <a:off x="1497875" y="3817525"/>
            <a:ext cx="6733399"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0" i="1" dirty="0">
                <a:solidFill>
                  <a:schemeClr val="tx1"/>
                </a:solidFill>
                <a:effectLst/>
                <a:latin typeface="+mj-lt"/>
              </a:rPr>
              <a:t>Khoa học dữ liệu đóng góp quan trọng vào việc hiểu và khai thác tiềm năng của dữ liệu để đưa ra thông tin giá trị, từ đó hỗ trợ quyết định và tạo ra giá trị cho các tổ chức và xã hội.</a:t>
            </a:r>
            <a:endParaRPr lang="en-US" sz="1400" i="1" dirty="0">
              <a:solidFill>
                <a:schemeClr val="tx1"/>
              </a:solidFill>
              <a:latin typeface="+mj-lt"/>
            </a:endParaRPr>
          </a:p>
        </p:txBody>
      </p:sp>
      <p:sp>
        <p:nvSpPr>
          <p:cNvPr id="78" name="Google Shape;78;p1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3</a:t>
            </a:fld>
            <a:endParaRPr>
              <a:solidFill>
                <a:schemeClr val="tx1"/>
              </a:solidFill>
            </a:endParaRPr>
          </a:p>
        </p:txBody>
      </p:sp>
      <p:pic>
        <p:nvPicPr>
          <p:cNvPr id="3" name="Picture 2">
            <a:extLst>
              <a:ext uri="{FF2B5EF4-FFF2-40B4-BE49-F238E27FC236}">
                <a16:creationId xmlns:a16="http://schemas.microsoft.com/office/drawing/2014/main" id="{55006907-B637-4263-A483-A02DF87C05B2}"/>
              </a:ext>
            </a:extLst>
          </p:cNvPr>
          <p:cNvPicPr>
            <a:picLocks noChangeAspect="1"/>
          </p:cNvPicPr>
          <p:nvPr/>
        </p:nvPicPr>
        <p:blipFill>
          <a:blip r:embed="rId3"/>
          <a:stretch>
            <a:fillRect/>
          </a:stretch>
        </p:blipFill>
        <p:spPr>
          <a:xfrm>
            <a:off x="5031248" y="1333406"/>
            <a:ext cx="3031177" cy="2124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ctrTitle"/>
          </p:nvPr>
        </p:nvSpPr>
        <p:spPr>
          <a:xfrm>
            <a:off x="1912025" y="2116750"/>
            <a:ext cx="5802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1.Tổng Quát</a:t>
            </a:r>
            <a:endParaRPr dirty="0"/>
          </a:p>
        </p:txBody>
      </p:sp>
      <p:sp>
        <p:nvSpPr>
          <p:cNvPr id="93" name="Google Shape;93;p17"/>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1765004" y="1709645"/>
            <a:ext cx="6186859" cy="238878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b="0" i="0" dirty="0">
                <a:solidFill>
                  <a:schemeClr val="tx1"/>
                </a:solidFill>
                <a:effectLst/>
                <a:latin typeface="+mj-lt"/>
              </a:rPr>
              <a:t>Ung thư phổi vẫn là một trong những căn bệnh ung thư phổ biến và gây tử vong cao trên toàn thế giới. Nó thường liên quan đến hút thuốc lá và ô nhiễm không khí</a:t>
            </a:r>
            <a:r>
              <a:rPr lang="en-US" sz="1600" b="0" i="0" dirty="0">
                <a:solidFill>
                  <a:schemeClr val="tx1"/>
                </a:solidFill>
                <a:effectLst/>
                <a:latin typeface="+mj-lt"/>
              </a:rPr>
              <a:t>, ... </a:t>
            </a:r>
          </a:p>
          <a:p>
            <a:pPr marL="0" lvl="0" indent="0" algn="l" rtl="0">
              <a:spcBef>
                <a:spcPts val="600"/>
              </a:spcBef>
              <a:spcAft>
                <a:spcPts val="0"/>
              </a:spcAft>
              <a:buNone/>
            </a:pPr>
            <a:r>
              <a:rPr lang="vi-VN" sz="1600" b="0" i="0" dirty="0">
                <a:solidFill>
                  <a:schemeClr val="tx1"/>
                </a:solidFill>
                <a:effectLst/>
                <a:latin typeface="+mj-lt"/>
              </a:rPr>
              <a:t>Hiện tại, nguy cơ mắc bệnh ung thư phổi vẫn rất cao và đang là một vấn đề lớn trong lĩnh vực y tế. Ung thư phổi là một trong những loại ung thư phổ biến nhất và gây tử vong nhiều nhất trên toàn cầu</a:t>
            </a:r>
            <a:r>
              <a:rPr lang="en-US" sz="1600" b="0" i="0" dirty="0">
                <a:solidFill>
                  <a:schemeClr val="tx1"/>
                </a:solidFill>
                <a:effectLst/>
                <a:latin typeface="+mj-lt"/>
              </a:rPr>
              <a:t> !</a:t>
            </a:r>
          </a:p>
          <a:p>
            <a:pPr marL="0" lvl="0" indent="0" algn="l" rtl="0">
              <a:spcBef>
                <a:spcPts val="600"/>
              </a:spcBef>
              <a:spcAft>
                <a:spcPts val="0"/>
              </a:spcAft>
              <a:buNone/>
            </a:pPr>
            <a:r>
              <a:rPr lang="en-US" sz="1600" b="0" i="0" dirty="0">
                <a:solidFill>
                  <a:schemeClr val="tx1"/>
                </a:solidFill>
                <a:latin typeface="Times New Roman" panose="02020603050405020304" pitchFamily="18" charset="0"/>
                <a:cs typeface="Times New Roman" panose="02020603050405020304" pitchFamily="18" charset="0"/>
              </a:rPr>
              <a:t>=&gt; </a:t>
            </a:r>
            <a:r>
              <a:rPr lang="en-US" sz="1600" b="0" i="0" dirty="0" err="1">
                <a:solidFill>
                  <a:schemeClr val="tx1"/>
                </a:solidFill>
                <a:latin typeface="Times New Roman" panose="02020603050405020304" pitchFamily="18" charset="0"/>
                <a:cs typeface="Times New Roman" panose="02020603050405020304" pitchFamily="18" charset="0"/>
              </a:rPr>
              <a:t>Chính</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vì</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vậy</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với</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sự</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phát</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triển</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của</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công</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nghệ</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hiện</a:t>
            </a:r>
            <a:r>
              <a:rPr lang="en-US" sz="1600" b="0" i="0" dirty="0">
                <a:solidFill>
                  <a:schemeClr val="tx1"/>
                </a:solidFill>
                <a:latin typeface="Times New Roman" panose="02020603050405020304" pitchFamily="18" charset="0"/>
                <a:cs typeface="Times New Roman" panose="02020603050405020304" pitchFamily="18" charset="0"/>
              </a:rPr>
              <a:t> nay </a:t>
            </a:r>
            <a:r>
              <a:rPr lang="en-US" sz="1600" b="0" i="0" dirty="0" err="1">
                <a:solidFill>
                  <a:schemeClr val="tx1"/>
                </a:solidFill>
                <a:latin typeface="Times New Roman" panose="02020603050405020304" pitchFamily="18" charset="0"/>
                <a:cs typeface="Times New Roman" panose="02020603050405020304" pitchFamily="18" charset="0"/>
              </a:rPr>
              <a:t>chúng</a:t>
            </a:r>
            <a:r>
              <a:rPr lang="en-US" sz="1600" b="0" i="0" dirty="0">
                <a:solidFill>
                  <a:schemeClr val="tx1"/>
                </a:solidFill>
                <a:latin typeface="Times New Roman" panose="02020603050405020304" pitchFamily="18" charset="0"/>
                <a:cs typeface="Times New Roman" panose="02020603050405020304" pitchFamily="18" charset="0"/>
              </a:rPr>
              <a:t> ta </a:t>
            </a:r>
            <a:r>
              <a:rPr lang="en-US" sz="1600" b="0" i="0" dirty="0" err="1">
                <a:solidFill>
                  <a:schemeClr val="tx1"/>
                </a:solidFill>
                <a:latin typeface="Times New Roman" panose="02020603050405020304" pitchFamily="18" charset="0"/>
                <a:cs typeface="Times New Roman" panose="02020603050405020304" pitchFamily="18" charset="0"/>
              </a:rPr>
              <a:t>càng</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nên</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quan</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tâm</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và</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sử</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dụng</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chúng</a:t>
            </a:r>
            <a:r>
              <a:rPr lang="en-US" sz="1600" b="0" i="0" dirty="0">
                <a:solidFill>
                  <a:schemeClr val="tx1"/>
                </a:solidFill>
                <a:latin typeface="Times New Roman" panose="02020603050405020304" pitchFamily="18" charset="0"/>
                <a:cs typeface="Times New Roman" panose="02020603050405020304" pitchFamily="18" charset="0"/>
              </a:rPr>
              <a:t> 1 </a:t>
            </a:r>
            <a:r>
              <a:rPr lang="en-US" sz="1600" b="0" i="0" dirty="0" err="1">
                <a:solidFill>
                  <a:schemeClr val="tx1"/>
                </a:solidFill>
                <a:latin typeface="Times New Roman" panose="02020603050405020304" pitchFamily="18" charset="0"/>
                <a:cs typeface="Times New Roman" panose="02020603050405020304" pitchFamily="18" charset="0"/>
              </a:rPr>
              <a:t>cách</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hợp</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lý</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để</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giảm</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thiểu</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những</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nguy</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cơ</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mắc</a:t>
            </a:r>
            <a:r>
              <a:rPr lang="en-US" sz="1600" b="0" i="0" dirty="0">
                <a:solidFill>
                  <a:schemeClr val="tx1"/>
                </a:solidFill>
                <a:latin typeface="Times New Roman" panose="02020603050405020304" pitchFamily="18" charset="0"/>
                <a:cs typeface="Times New Roman" panose="02020603050405020304" pitchFamily="18" charset="0"/>
              </a:rPr>
              <a:t> </a:t>
            </a:r>
            <a:r>
              <a:rPr lang="en-US" sz="1600" b="0" i="0" dirty="0" err="1">
                <a:solidFill>
                  <a:schemeClr val="tx1"/>
                </a:solidFill>
                <a:latin typeface="Times New Roman" panose="02020603050405020304" pitchFamily="18" charset="0"/>
                <a:cs typeface="Times New Roman" panose="02020603050405020304" pitchFamily="18" charset="0"/>
              </a:rPr>
              <a:t>bệnh</a:t>
            </a:r>
            <a:r>
              <a:rPr lang="en-US" sz="1600" b="0" i="0" dirty="0">
                <a:solidFill>
                  <a:schemeClr val="tx1"/>
                </a:solidFill>
                <a:latin typeface="Times New Roman" panose="02020603050405020304" pitchFamily="18" charset="0"/>
                <a:cs typeface="Times New Roman" panose="02020603050405020304" pitchFamily="18" charset="0"/>
              </a:rPr>
              <a:t> …</a:t>
            </a:r>
            <a:endParaRPr sz="1600" dirty="0">
              <a:solidFill>
                <a:schemeClr val="tx1"/>
              </a:solidFill>
              <a:latin typeface="Times New Roman" panose="02020603050405020304" pitchFamily="18" charset="0"/>
              <a:cs typeface="Times New Roman" panose="02020603050405020304" pitchFamily="18" charset="0"/>
            </a:endParaRPr>
          </a:p>
        </p:txBody>
      </p:sp>
      <p:sp>
        <p:nvSpPr>
          <p:cNvPr id="99" name="Google Shape;99;p18"/>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F3AFF503-8FF5-4EA7-AFF9-E2C7E4E9D514}"/>
              </a:ext>
            </a:extLst>
          </p:cNvPr>
          <p:cNvPicPr>
            <a:picLocks noChangeAspect="1"/>
          </p:cNvPicPr>
          <p:nvPr/>
        </p:nvPicPr>
        <p:blipFill>
          <a:blip r:embed="rId3"/>
          <a:stretch>
            <a:fillRect/>
          </a:stretch>
        </p:blipFill>
        <p:spPr>
          <a:xfrm>
            <a:off x="2330422" y="572639"/>
            <a:ext cx="5807029" cy="11370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1263600" y="372429"/>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a:t>
            </a:r>
            <a:r>
              <a:rPr lang="en" dirty="0"/>
              <a:t>ý do chọn đề tài </a:t>
            </a:r>
            <a:endParaRPr dirty="0"/>
          </a:p>
        </p:txBody>
      </p:sp>
      <p:sp>
        <p:nvSpPr>
          <p:cNvPr id="105" name="Google Shape;105;p19"/>
          <p:cNvSpPr txBox="1">
            <a:spLocks noGrp="1"/>
          </p:cNvSpPr>
          <p:nvPr>
            <p:ph type="body" idx="1"/>
          </p:nvPr>
        </p:nvSpPr>
        <p:spPr>
          <a:xfrm>
            <a:off x="1130872" y="960607"/>
            <a:ext cx="6616800" cy="30423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vi-VN" sz="1400" b="0" i="0" dirty="0">
                <a:solidFill>
                  <a:srgbClr val="374151"/>
                </a:solidFill>
                <a:effectLst/>
                <a:latin typeface="+mj-lt"/>
              </a:rPr>
              <a:t>Tình trạng bệnh: Ung thư phổi là một trong những loại ung thư phổ biến và gây tử vong cao trên toàn cầu. Nghiên cứu về bệnh này có thể mang lại hiểu biết sâu hơn về tình trạng bệnh, các yếu tố nguy cơ và phương pháp phòng ngừa.</a:t>
            </a:r>
          </a:p>
          <a:p>
            <a:pPr algn="just">
              <a:buFont typeface="Arial" panose="020B0604020202020204" pitchFamily="34" charset="0"/>
              <a:buChar char="•"/>
            </a:pPr>
            <a:r>
              <a:rPr lang="vi-VN" sz="1400" b="0" i="0" dirty="0">
                <a:solidFill>
                  <a:srgbClr val="374151"/>
                </a:solidFill>
                <a:effectLst/>
                <a:latin typeface="+mj-lt"/>
              </a:rPr>
              <a:t>Tầm quan trọng của chẩn đoán sớm: Chẩn đoán sớm ung thư phổi có thể cải thiện tỷ lệ sống sót và kết quả điều trị. Nghiên cứu về các phương pháp chẩn đoán sớm và mô hình dự đoán có thể giúp tăng cường khả năng phát hiện và điều trị bệnh.</a:t>
            </a:r>
          </a:p>
          <a:p>
            <a:pPr algn="just">
              <a:buFont typeface="Arial" panose="020B0604020202020204" pitchFamily="34" charset="0"/>
              <a:buChar char="•"/>
            </a:pPr>
            <a:r>
              <a:rPr lang="vi-VN" sz="1400" b="0" i="0" dirty="0">
                <a:solidFill>
                  <a:srgbClr val="374151"/>
                </a:solidFill>
                <a:effectLst/>
                <a:latin typeface="+mj-lt"/>
              </a:rPr>
              <a:t>Tiềm năng của công nghệ: Công nghệ đang phát triển rất nhanh chóng và có tiềm năng ứng dụng trong lĩnh vực y tế và chẩn đoán bệnh. Nghiên cứu về công nghệ trong việc phát hiện và điều trị ung thư phổi có thể giúp tận dụng những tiến bộ mới nhất và cải thiện phương pháp chăm sóc bệnh nhân.</a:t>
            </a:r>
          </a:p>
          <a:p>
            <a:pPr algn="just">
              <a:buFont typeface="Arial" panose="020B0604020202020204" pitchFamily="34" charset="0"/>
              <a:buChar char="•"/>
            </a:pPr>
            <a:r>
              <a:rPr lang="vi-VN" sz="1400" b="0" i="0" dirty="0">
                <a:solidFill>
                  <a:srgbClr val="374151"/>
                </a:solidFill>
                <a:effectLst/>
                <a:latin typeface="+mj-lt"/>
              </a:rPr>
              <a:t>Tầm quan trọng của nghiên cứu: Nghiên cứu về ung thư phổi có thể mang lại những tri thức quan trọng và đóng góp vào sự phát triển của lĩnh vực y học và y tế. Điều này có thể hỗ trợ trong việc đưa ra quyết định chính sách và cải thiện chất lượng chăm sóc y tế liên quan đến ung thư phổi.</a:t>
            </a:r>
          </a:p>
          <a:p>
            <a:pPr lvl="0" algn="just" rtl="0">
              <a:spcBef>
                <a:spcPts val="600"/>
              </a:spcBef>
              <a:spcAft>
                <a:spcPts val="0"/>
              </a:spcAft>
              <a:buSzPts val="2600"/>
              <a:buFont typeface="Arial" panose="020B0604020202020204" pitchFamily="34" charset="0"/>
              <a:buChar char="•"/>
            </a:pPr>
            <a:endParaRPr sz="1400" dirty="0">
              <a:latin typeface="+mj-lt"/>
            </a:endParaRPr>
          </a:p>
        </p:txBody>
      </p:sp>
      <p:sp>
        <p:nvSpPr>
          <p:cNvPr id="106" name="Google Shape;106;p19"/>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ctrTitle" idx="4294967295"/>
          </p:nvPr>
        </p:nvSpPr>
        <p:spPr>
          <a:xfrm>
            <a:off x="1753075" y="2421550"/>
            <a:ext cx="5637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2.Ứng dụng </a:t>
            </a:r>
            <a:endParaRPr sz="6000" dirty="0"/>
          </a:p>
        </p:txBody>
      </p:sp>
      <p:sp>
        <p:nvSpPr>
          <p:cNvPr id="113" name="Google Shape;113;p20"/>
          <p:cNvSpPr/>
          <p:nvPr/>
        </p:nvSpPr>
        <p:spPr>
          <a:xfrm>
            <a:off x="3006036" y="993135"/>
            <a:ext cx="1145591" cy="1160843"/>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4" name="Google Shape;114;p20"/>
          <p:cNvSpPr/>
          <p:nvPr/>
        </p:nvSpPr>
        <p:spPr>
          <a:xfrm rot="1473024">
            <a:off x="1964430" y="1572741"/>
            <a:ext cx="669785" cy="65243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5" name="Google Shape;115;p20"/>
          <p:cNvSpPr/>
          <p:nvPr/>
        </p:nvSpPr>
        <p:spPr>
          <a:xfrm>
            <a:off x="2599316" y="1049975"/>
            <a:ext cx="293240" cy="28495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6" name="Google Shape;116;p20"/>
          <p:cNvSpPr/>
          <p:nvPr/>
        </p:nvSpPr>
        <p:spPr>
          <a:xfrm rot="2487194">
            <a:off x="2595886" y="2175152"/>
            <a:ext cx="208629" cy="20273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7" name="Google Shape;117;p20"/>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body" idx="1"/>
          </p:nvPr>
        </p:nvSpPr>
        <p:spPr>
          <a:xfrm>
            <a:off x="1556175" y="1479375"/>
            <a:ext cx="3211800" cy="3598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Ý </a:t>
            </a:r>
            <a:r>
              <a:rPr lang="en-US" b="1" dirty="0" err="1"/>
              <a:t>nghĩa</a:t>
            </a:r>
            <a:r>
              <a:rPr lang="en-US" b="1" dirty="0"/>
              <a:t> </a:t>
            </a:r>
            <a:r>
              <a:rPr lang="en-US" b="1" dirty="0" err="1"/>
              <a:t>thực</a:t>
            </a:r>
            <a:r>
              <a:rPr lang="en-US" b="1" dirty="0"/>
              <a:t> </a:t>
            </a:r>
            <a:r>
              <a:rPr lang="en-US" b="1" dirty="0" err="1"/>
              <a:t>tế</a:t>
            </a:r>
            <a:endParaRPr b="1" dirty="0"/>
          </a:p>
          <a:p>
            <a:pPr marL="88900" indent="0" algn="just">
              <a:buNone/>
            </a:pPr>
            <a:r>
              <a:rPr lang="vi-VN" sz="1600" b="0" i="0" dirty="0">
                <a:solidFill>
                  <a:srgbClr val="374151"/>
                </a:solidFill>
                <a:effectLst/>
                <a:latin typeface="+mj-lt"/>
              </a:rPr>
              <a:t>Cung cấp thông tin và nhận thức: Nghiên cứu về ung thư phổi giúp cung cấp thông tin và nhận thức cho cộng đồng về bệnh này. Điều này giúp tăng cường nhận thức về nguy cơ, triệu chứng, và yếu tố gây bệnh, đồng thời khuyến khích các biện pháp phòng ngừa và kiểm tra sớm.</a:t>
            </a:r>
          </a:p>
        </p:txBody>
      </p:sp>
      <p:sp>
        <p:nvSpPr>
          <p:cNvPr id="123" name="Google Shape;123;p21"/>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r>
              <a:rPr lang="en-US" dirty="0" err="1"/>
              <a:t>Ứng</a:t>
            </a:r>
            <a:r>
              <a:rPr lang="en-US" dirty="0"/>
              <a:t> </a:t>
            </a:r>
            <a:r>
              <a:rPr lang="en-US" dirty="0" err="1"/>
              <a:t>dụng</a:t>
            </a:r>
            <a:r>
              <a:rPr lang="en-US" dirty="0"/>
              <a:t> </a:t>
            </a:r>
            <a:r>
              <a:rPr lang="en-US" dirty="0" err="1"/>
              <a:t>có</a:t>
            </a:r>
            <a:r>
              <a:rPr lang="en-US" dirty="0"/>
              <a:t> ý </a:t>
            </a:r>
            <a:r>
              <a:rPr lang="en-US" dirty="0" err="1"/>
              <a:t>nghĩa</a:t>
            </a:r>
            <a:r>
              <a:rPr lang="en-US" dirty="0"/>
              <a:t> </a:t>
            </a:r>
            <a:r>
              <a:rPr lang="en-US" dirty="0" err="1"/>
              <a:t>như</a:t>
            </a:r>
            <a:r>
              <a:rPr lang="en-US" dirty="0"/>
              <a:t> </a:t>
            </a:r>
            <a:r>
              <a:rPr lang="en-US" dirty="0" err="1"/>
              <a:t>nào</a:t>
            </a:r>
            <a:r>
              <a:rPr lang="en-US" dirty="0"/>
              <a:t> ?</a:t>
            </a:r>
            <a:endParaRPr dirty="0"/>
          </a:p>
        </p:txBody>
      </p:sp>
      <p:sp>
        <p:nvSpPr>
          <p:cNvPr id="124" name="Google Shape;124;p21"/>
          <p:cNvSpPr txBox="1">
            <a:spLocks noGrp="1"/>
          </p:cNvSpPr>
          <p:nvPr>
            <p:ph type="body" idx="2"/>
          </p:nvPr>
        </p:nvSpPr>
        <p:spPr>
          <a:xfrm>
            <a:off x="4961175" y="1417180"/>
            <a:ext cx="3211800" cy="3598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Ý </a:t>
            </a:r>
            <a:r>
              <a:rPr lang="en-US" b="1" dirty="0" err="1"/>
              <a:t>nghĩa</a:t>
            </a:r>
            <a:r>
              <a:rPr lang="en-US" b="1" dirty="0"/>
              <a:t> </a:t>
            </a:r>
            <a:r>
              <a:rPr lang="en-US" b="1" dirty="0" err="1"/>
              <a:t>môn</a:t>
            </a:r>
            <a:r>
              <a:rPr lang="en-US" b="1" dirty="0"/>
              <a:t> </a:t>
            </a:r>
            <a:r>
              <a:rPr lang="en-US" b="1" dirty="0" err="1"/>
              <a:t>học</a:t>
            </a:r>
            <a:endParaRPr b="1" dirty="0"/>
          </a:p>
          <a:p>
            <a:pPr marL="0" lvl="0" indent="0" algn="just" rtl="0">
              <a:spcBef>
                <a:spcPts val="600"/>
              </a:spcBef>
              <a:spcAft>
                <a:spcPts val="0"/>
              </a:spcAft>
              <a:buNone/>
            </a:pPr>
            <a:r>
              <a:rPr lang="en-US" sz="1600" dirty="0">
                <a:solidFill>
                  <a:srgbClr val="374151"/>
                </a:solidFill>
                <a:latin typeface="Times New Roman" panose="02020603050405020304" pitchFamily="18" charset="0"/>
                <a:cs typeface="Times New Roman" panose="02020603050405020304" pitchFamily="18" charset="0"/>
              </a:rPr>
              <a:t>P</a:t>
            </a:r>
            <a:r>
              <a:rPr lang="vi-VN" sz="1600" b="0" i="0" dirty="0">
                <a:solidFill>
                  <a:srgbClr val="374151"/>
                </a:solidFill>
                <a:effectLst/>
                <a:latin typeface="Times New Roman" panose="02020603050405020304" pitchFamily="18" charset="0"/>
                <a:cs typeface="Times New Roman" panose="02020603050405020304" pitchFamily="18" charset="0"/>
              </a:rPr>
              <a:t>hân tích dữ liệu và học máy: Công nghệ phân tích dữ liệu và học máy được sử dụng để phân loại và đánh giá kết quả xét nghiệm, hình ảnh y khoa và dữ liệu bệnh lý. Các thuật toán học máy có thể giúp phát hiện tự động các dấu hiệu ung thư phổi và tạo ra các hệ thống hỗ trợ quyết định để đưa ra chẩn đoán và lựa chọn phương pháp điều trị phù hợp.</a:t>
            </a:r>
            <a:endParaRPr sz="1600" dirty="0">
              <a:latin typeface="Times New Roman" panose="02020603050405020304" pitchFamily="18" charset="0"/>
              <a:cs typeface="Times New Roman" panose="02020603050405020304" pitchFamily="18" charset="0"/>
            </a:endParaRPr>
          </a:p>
        </p:txBody>
      </p:sp>
      <p:sp>
        <p:nvSpPr>
          <p:cNvPr id="125" name="Google Shape;125;p21"/>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428584" y="485459"/>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a:t>
            </a:r>
            <a:r>
              <a:rPr lang="en" dirty="0"/>
              <a:t>ài toán : Dự đoán nguy cơ Ung Thư Phổi</a:t>
            </a:r>
            <a:endParaRPr dirty="0"/>
          </a:p>
        </p:txBody>
      </p:sp>
      <p:sp>
        <p:nvSpPr>
          <p:cNvPr id="133" name="Google Shape;133;p22"/>
          <p:cNvSpPr txBox="1">
            <a:spLocks noGrp="1"/>
          </p:cNvSpPr>
          <p:nvPr>
            <p:ph type="body" idx="3"/>
          </p:nvPr>
        </p:nvSpPr>
        <p:spPr>
          <a:xfrm>
            <a:off x="1077390" y="1031826"/>
            <a:ext cx="6989219" cy="34602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sz="1400" b="0" i="0" dirty="0">
                <a:solidFill>
                  <a:srgbClr val="374151"/>
                </a:solidFill>
                <a:effectLst/>
                <a:latin typeface="+mj-lt"/>
              </a:rPr>
              <a:t>Thu thập dữ liệu: Bạn đã sử dụng thư viện pandas để đọc dữ liệu từ tập tin CSV chứa thông tin về bệnh nhân ung thư phổi.</a:t>
            </a:r>
          </a:p>
          <a:p>
            <a:pPr>
              <a:buFont typeface="Arial" panose="020B0604020202020204" pitchFamily="34" charset="0"/>
              <a:buChar char="•"/>
            </a:pPr>
            <a:r>
              <a:rPr lang="vi-VN" sz="1400" b="0" i="0" dirty="0">
                <a:solidFill>
                  <a:srgbClr val="374151"/>
                </a:solidFill>
                <a:effectLst/>
                <a:latin typeface="+mj-lt"/>
              </a:rPr>
              <a:t>Tiền xử lý dữ liệu: Bạn đã chọn các cột quan trọng từ dữ liệu ban đầu và thực hiện tiền xử lý bằng cách chuyển đổi cột "Level" thành dữ liệu số bằng phương pháp LabelEncoder. Bạn đã chia dữ liệu thành tập huấn luyện và tập kiểm tra, sau đó thực hiện chuẩn hóa dữ liệu bằng phương pháp StandardScaler.</a:t>
            </a:r>
          </a:p>
          <a:p>
            <a:pPr>
              <a:buFont typeface="Arial" panose="020B0604020202020204" pitchFamily="34" charset="0"/>
              <a:buChar char="•"/>
            </a:pPr>
            <a:r>
              <a:rPr lang="vi-VN" sz="1400" b="0" i="0" dirty="0">
                <a:solidFill>
                  <a:srgbClr val="374151"/>
                </a:solidFill>
                <a:effectLst/>
                <a:latin typeface="+mj-lt"/>
              </a:rPr>
              <a:t>Xây dựng mô hình: Bạn đã sử dụng mô hình Logistic Regression từ thư viện scikit-learn để huấn luyện mô hình dự đoán mức độ nguy cơ mắc bệnh ung thư phổi. Bạn đã sử dụng tập huấn luyện để huấn luyện mô hình và đánh giá mô hình trên tập kiểm tra.</a:t>
            </a:r>
          </a:p>
          <a:p>
            <a:pPr>
              <a:buFont typeface="Arial" panose="020B0604020202020204" pitchFamily="34" charset="0"/>
              <a:buChar char="•"/>
            </a:pPr>
            <a:r>
              <a:rPr lang="vi-VN" sz="1400" b="0" i="0" dirty="0">
                <a:solidFill>
                  <a:srgbClr val="374151"/>
                </a:solidFill>
                <a:effectLst/>
                <a:latin typeface="+mj-lt"/>
              </a:rPr>
              <a:t>Dự đoán mức độ nguy cơ: Bạn đã sử dụng mô hình đã huấn luyện để dự đoán mức độ nguy cơ mắc bệnh ung thư phổi dựa trên các thông tin đầu vào (tuổi, giới tính, mức ô nhiễm không khí, v.v.). Bạn đã in ra kết quả dự đoán dưới dạng các mức độ nguy cơ khác nhau.</a:t>
            </a:r>
          </a:p>
          <a:p>
            <a:pPr marL="285750" indent="-285750">
              <a:buFont typeface="Arial" panose="020B0604020202020204" pitchFamily="34" charset="0"/>
              <a:buChar char="•"/>
            </a:pPr>
            <a:endParaRPr sz="1400" dirty="0">
              <a:latin typeface="+mj-lt"/>
            </a:endParaRPr>
          </a:p>
        </p:txBody>
      </p:sp>
      <p:sp>
        <p:nvSpPr>
          <p:cNvPr id="134" name="Google Shape;134;p22"/>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Quintus template">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1317</Words>
  <Application>Microsoft Office PowerPoint</Application>
  <PresentationFormat>On-screen Show (16:9)</PresentationFormat>
  <Paragraphs>60</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Tinos</vt:lpstr>
      <vt:lpstr>Arial</vt:lpstr>
      <vt:lpstr>Oswald</vt:lpstr>
      <vt:lpstr>Times New Roman</vt:lpstr>
      <vt:lpstr>Calibri</vt:lpstr>
      <vt:lpstr>Quintus template</vt:lpstr>
      <vt:lpstr>HELLO!</vt:lpstr>
      <vt:lpstr>KHOA HỌC DỮ LIỆU Dự Đoán Ung Thư Phổi SVTH: Xiêm Văn Hoàn GVHD: Nguyễn Văn Huy</vt:lpstr>
      <vt:lpstr>Giới thiệu tổng quát</vt:lpstr>
      <vt:lpstr>1.Tổng Quát</vt:lpstr>
      <vt:lpstr>PowerPoint Presentation</vt:lpstr>
      <vt:lpstr>Lý do chọn đề tài </vt:lpstr>
      <vt:lpstr>2.Ứng dụng </vt:lpstr>
      <vt:lpstr>- Ứng dụng có ý nghĩa như nào ?</vt:lpstr>
      <vt:lpstr>Bài toán : Dự đoán nguy cơ Ung Thư Phổi</vt:lpstr>
      <vt:lpstr>1 số khó khăn </vt:lpstr>
      <vt:lpstr>Dữ liệu</vt:lpstr>
      <vt:lpstr>3. Chương trình và thực nghiệm</vt:lpstr>
      <vt:lpstr>Thực nghiệm</vt:lpstr>
      <vt:lpstr>4. 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cp:lastModifiedBy>9</cp:lastModifiedBy>
  <cp:revision>1</cp:revision>
  <dcterms:modified xsi:type="dcterms:W3CDTF">2023-05-31T00:26:27Z</dcterms:modified>
</cp:coreProperties>
</file>